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264"/>
    <p:restoredTop sz="94643"/>
  </p:normalViewPr>
  <p:slideViewPr>
    <p:cSldViewPr snapToGrid="0">
      <p:cViewPr varScale="1">
        <p:scale>
          <a:sx n="120" d="100"/>
          <a:sy n="120" d="100"/>
        </p:scale>
        <p:origin x="8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JPG>
</file>

<file path=ppt/media/image3.JP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5E6AE-17F1-4494-885A-02D3BBB1F7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D3AFB4-8E57-4609-8523-7AB257366F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648191-EFBA-4E35-B2E7-43018B357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AECD9-F37B-4F38-B5BE-2D8AAEC6B5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C66C8F-E33B-4705-8BFB-029C1AA7CF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5951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45C4C-FB2E-403B-A20A-C6111507A8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70AF2A-556D-4C8A-8071-375C167AAC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AE63F-6F9C-4B2E-BCB7-B84A639B2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FEF48E-A545-430F-8668-A197D677D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F3E922-9A62-492E-AC00-33D6AA4C52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9878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517907-F99C-4D48-BC59-216FA094E8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48D7DB-A30A-4025-B0DE-66D5F009D8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4E18C9-F47E-410F-A9E4-D5AA70A5DC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AEDB58-2E80-4801-90E5-B5BB01297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54003A-8861-4362-AF96-D45BD8162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51311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65E394-2F48-45FE-B51E-F0F90B930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5B920B-5AF4-41C3-BAAE-EEADDC032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C482FC-00D0-4E7A-BA5A-6EA51E9822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81F83-9BB1-411F-AFA6-22FEE5A9D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1E238-0E54-4E76-89A5-D1A93FE3E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5565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E3498-C604-4CDB-8287-C1B8C48C8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918E1F-1257-4062-995D-C72BA39C6F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6C1D2-A655-43D2-92D9-2E3B07551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FE0065-1C2B-49B4-970D-1FE366F9D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E707B7-A8E3-41C5-9DED-94D61000A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49938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8ECF14-DB8F-4C8B-B87C-520FE9FEC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7059A8-0055-4938-BC36-69C1D4F80F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C28ACD-5E01-49C2-889D-8EFAF7758B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D638FF-68CD-4626-9BB5-5AFB103F1B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A796CE-AE67-4CD7-A0A9-EEFE962BD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C6011-43E0-4271-B99F-1FEE4C6B71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2936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8E4B6-C390-4046-B917-E32D8A61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5C459C-A0F3-4DDB-B958-197975F6CE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BB4F6D-9BCF-4727-9BF3-EA22CA9E54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D0BC650-C5B0-4920-B7F2-DC22304696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0782B4-24AA-4C56-ACAE-0F46482627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AF94CE-FF4C-4BCC-9A04-792ACB4F2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7B473-4E53-475A-88BB-E2200BEC8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C3A5B10-2BB1-4BF6-ACA9-F057DADD7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6388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BD439B-4C98-4ABB-967A-977F011A81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66465-4918-4A51-8A1C-94CA066CA7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35F6EC-8B48-4DAA-8F98-1D2FAB60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99FFF0-FF9B-4AF3-A315-EE5B8B0A7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13683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25E5CA-7DE0-47DC-B3BF-C20F2D8EE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D9BF809-79F8-4E8F-999B-3F2F281C0C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317C5D-15F7-47D8-A173-3D0913069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273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EA08CF-5985-442F-8FFB-DDA52DE5EB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8E141-F309-4B49-9AFE-1ACE9D3ED3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D67EAF-D153-4127-B7F2-CADC6EE1EE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43345D-29F5-4B11-A864-EAAC1BD65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7AECF-496D-4759-ABD9-6C1D050492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D380BA-DFAB-494E-BB95-42DA8D22C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3115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3BF70-4447-4421-ACD3-9196D84B84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6955343-5F41-4F28-9DEF-580B67AD91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191230-B111-46CE-A646-07C9A3732E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A5E5F0-190F-451A-BA8F-0ACE785F9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DD5365-F224-4FAF-BA2E-CAADDE989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0BAB5E-E00D-4CC1-AE9A-88202E941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9900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0286EAA-0E60-46DE-879B-320018F7F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de-D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E9B0E5-FBD7-414A-B66C-C5558CB59D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B1B20-AD19-4AA8-9F9C-586E6C89E4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9802B8-4FE2-411A-B55B-EFA128CAAB03}" type="datetimeFigureOut">
              <a:rPr lang="de-DE" smtClean="0"/>
              <a:t>15.11.18</a:t>
            </a:fld>
            <a:endParaRPr lang="de-DE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551F4-CBC7-47E7-8AD2-C481E7677E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4FF3A6-FCCE-487A-91E3-74D5DFE38BC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DF6121-908E-4BC5-9AFA-229BD21E1E04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134893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42898-A468-4948-8E47-048CAA4C642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de-DE" dirty="0"/>
              <a:t>TDCV Project 1:</a:t>
            </a:r>
            <a:r>
              <a:rPr lang="en-US" dirty="0" err="1"/>
              <a:t>Keypoint</a:t>
            </a:r>
            <a:r>
              <a:rPr lang="en-US" dirty="0"/>
              <a:t> based object detection, pose estimation and refinement</a:t>
            </a:r>
            <a:br>
              <a:rPr lang="en-US" dirty="0"/>
            </a:br>
            <a:endParaRPr lang="de-D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60469F-B8F2-41F8-B035-3F25861790E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Task 2: Pose Estimation with PnP and RANSAC</a:t>
            </a:r>
          </a:p>
          <a:p>
            <a:endParaRPr lang="en-US" dirty="0"/>
          </a:p>
          <a:p>
            <a:r>
              <a:rPr lang="en-US" dirty="0"/>
              <a:t>Mai Bui, Ivan Shugurov and Roman </a:t>
            </a:r>
            <a:r>
              <a:rPr lang="en-US" dirty="0" err="1"/>
              <a:t>Kaskman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820828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B64AE-C1BA-4BAC-B378-1C09C4BC7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/>
              <a:t>Where we stand after Task 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B05E28-630F-4D93-A0E7-722C8FDC98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3332" y="1459959"/>
            <a:ext cx="2899879" cy="26888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3BBA1CF-306D-475C-87DE-7BFD14CF16D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1" t="30798" r="32558" b="25446"/>
          <a:stretch/>
        </p:blipFill>
        <p:spPr>
          <a:xfrm>
            <a:off x="1533497" y="2648401"/>
            <a:ext cx="3747752" cy="3000778"/>
          </a:xfrm>
          <a:prstGeom prst="rect">
            <a:avLst/>
          </a:prstGeom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C5F34AFC-DF3E-4814-8E85-A7899126DD7A}"/>
              </a:ext>
            </a:extLst>
          </p:cNvPr>
          <p:cNvSpPr/>
          <p:nvPr/>
        </p:nvSpPr>
        <p:spPr>
          <a:xfrm>
            <a:off x="3045854" y="3775303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FB516471-D45A-46BD-988B-3EA57B7CD67C}"/>
              </a:ext>
            </a:extLst>
          </p:cNvPr>
          <p:cNvSpPr/>
          <p:nvPr/>
        </p:nvSpPr>
        <p:spPr>
          <a:xfrm>
            <a:off x="8646018" y="2330723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49D15127-7D41-4FF5-8797-E59D6F698A7F}"/>
              </a:ext>
            </a:extLst>
          </p:cNvPr>
          <p:cNvSpPr/>
          <p:nvPr/>
        </p:nvSpPr>
        <p:spPr>
          <a:xfrm>
            <a:off x="3147092" y="4611003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6FA45B42-374A-4638-9BD8-F8E226246E4F}"/>
              </a:ext>
            </a:extLst>
          </p:cNvPr>
          <p:cNvSpPr/>
          <p:nvPr/>
        </p:nvSpPr>
        <p:spPr>
          <a:xfrm>
            <a:off x="8747256" y="3071996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D6987016-1D93-4C3A-8C51-2E72FE1B351D}"/>
              </a:ext>
            </a:extLst>
          </p:cNvPr>
          <p:cNvSpPr/>
          <p:nvPr/>
        </p:nvSpPr>
        <p:spPr>
          <a:xfrm>
            <a:off x="3975632" y="4148790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2" name="Flowchart: Connector 11">
            <a:extLst>
              <a:ext uri="{FF2B5EF4-FFF2-40B4-BE49-F238E27FC236}">
                <a16:creationId xmlns:a16="http://schemas.microsoft.com/office/drawing/2014/main" id="{DB8F9D9A-E47F-45D5-990B-67190F5D11C9}"/>
              </a:ext>
            </a:extLst>
          </p:cNvPr>
          <p:cNvSpPr/>
          <p:nvPr/>
        </p:nvSpPr>
        <p:spPr>
          <a:xfrm>
            <a:off x="9543599" y="2648401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FD49321-8F92-41A5-8668-9355B68BBF8D}"/>
              </a:ext>
            </a:extLst>
          </p:cNvPr>
          <p:cNvCxnSpPr>
            <a:cxnSpLocks/>
            <a:stCxn id="7" idx="7"/>
            <a:endCxn id="8" idx="3"/>
          </p:cNvCxnSpPr>
          <p:nvPr/>
        </p:nvCxnSpPr>
        <p:spPr>
          <a:xfrm flipV="1">
            <a:off x="3132266" y="2417135"/>
            <a:ext cx="5528578" cy="137299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72CFBAD-2152-477A-AB81-1800EF8B7C05}"/>
              </a:ext>
            </a:extLst>
          </p:cNvPr>
          <p:cNvCxnSpPr>
            <a:cxnSpLocks/>
            <a:stCxn id="11" idx="6"/>
            <a:endCxn id="12" idx="3"/>
          </p:cNvCxnSpPr>
          <p:nvPr/>
        </p:nvCxnSpPr>
        <p:spPr>
          <a:xfrm flipV="1">
            <a:off x="4076870" y="2734813"/>
            <a:ext cx="5481555" cy="1464596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B4AE4E1-7F82-4753-9013-B66D63486B52}"/>
              </a:ext>
            </a:extLst>
          </p:cNvPr>
          <p:cNvCxnSpPr>
            <a:cxnSpLocks/>
            <a:stCxn id="9" idx="6"/>
            <a:endCxn id="10" idx="3"/>
          </p:cNvCxnSpPr>
          <p:nvPr/>
        </p:nvCxnSpPr>
        <p:spPr>
          <a:xfrm flipV="1">
            <a:off x="3248330" y="3158408"/>
            <a:ext cx="5513752" cy="150321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60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3FF3-6260-4EE3-90B4-A4FFE30E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3" y="233501"/>
            <a:ext cx="11910346" cy="993815"/>
          </a:xfrm>
        </p:spPr>
        <p:txBody>
          <a:bodyPr>
            <a:noAutofit/>
          </a:bodyPr>
          <a:lstStyle/>
          <a:p>
            <a:pPr algn="ctr"/>
            <a:r>
              <a:rPr lang="de-DE" sz="3200" dirty="0"/>
              <a:t>What now? Compute SIFT keypoints, match them to precomputed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A5406-4CB5-4735-BCB3-3E48C5F41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14297" y="1513280"/>
            <a:ext cx="2899879" cy="268883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72B188C-A7DB-4170-A4E9-202F55DE0AA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71" t="30798" r="32558" b="25446"/>
          <a:stretch/>
        </p:blipFill>
        <p:spPr>
          <a:xfrm>
            <a:off x="1865404" y="3728352"/>
            <a:ext cx="3747752" cy="3000778"/>
          </a:xfrm>
          <a:prstGeom prst="rect">
            <a:avLst/>
          </a:prstGeom>
        </p:spPr>
      </p:pic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ADEB6FCA-3BA0-43B6-935F-913F9AD1B177}"/>
              </a:ext>
            </a:extLst>
          </p:cNvPr>
          <p:cNvSpPr/>
          <p:nvPr/>
        </p:nvSpPr>
        <p:spPr>
          <a:xfrm>
            <a:off x="3377761" y="4855254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35BEECB-0457-40F0-AD6D-1B017522DE58}"/>
              </a:ext>
            </a:extLst>
          </p:cNvPr>
          <p:cNvSpPr/>
          <p:nvPr/>
        </p:nvSpPr>
        <p:spPr>
          <a:xfrm>
            <a:off x="738389" y="2384044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Flowchart: Connector 7">
            <a:extLst>
              <a:ext uri="{FF2B5EF4-FFF2-40B4-BE49-F238E27FC236}">
                <a16:creationId xmlns:a16="http://schemas.microsoft.com/office/drawing/2014/main" id="{771C8528-9431-4393-9DA9-0F9138834983}"/>
              </a:ext>
            </a:extLst>
          </p:cNvPr>
          <p:cNvSpPr/>
          <p:nvPr/>
        </p:nvSpPr>
        <p:spPr>
          <a:xfrm>
            <a:off x="3478999" y="5690954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F11DE5-0253-4353-96EB-8DD088DB149B}"/>
              </a:ext>
            </a:extLst>
          </p:cNvPr>
          <p:cNvSpPr/>
          <p:nvPr/>
        </p:nvSpPr>
        <p:spPr>
          <a:xfrm>
            <a:off x="839627" y="3125317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75933CD5-F146-4F73-BBBC-4D1961BA9F74}"/>
              </a:ext>
            </a:extLst>
          </p:cNvPr>
          <p:cNvSpPr/>
          <p:nvPr/>
        </p:nvSpPr>
        <p:spPr>
          <a:xfrm>
            <a:off x="4307539" y="5228741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89FBCF0-6559-46A6-9F65-C712296ACAE1}"/>
              </a:ext>
            </a:extLst>
          </p:cNvPr>
          <p:cNvSpPr/>
          <p:nvPr/>
        </p:nvSpPr>
        <p:spPr>
          <a:xfrm>
            <a:off x="1635970" y="2701722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9370610-B060-4239-95DE-4C6AA1B69B80}"/>
              </a:ext>
            </a:extLst>
          </p:cNvPr>
          <p:cNvCxnSpPr>
            <a:cxnSpLocks/>
            <a:stCxn id="6" idx="7"/>
            <a:endCxn id="7" idx="3"/>
          </p:cNvCxnSpPr>
          <p:nvPr/>
        </p:nvCxnSpPr>
        <p:spPr>
          <a:xfrm flipH="1" flipV="1">
            <a:off x="753215" y="2470456"/>
            <a:ext cx="2710958" cy="2399624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9CD66BC-F7CF-4C83-9FC1-F6901A45E3B6}"/>
              </a:ext>
            </a:extLst>
          </p:cNvPr>
          <p:cNvCxnSpPr>
            <a:cxnSpLocks/>
            <a:stCxn id="10" idx="6"/>
            <a:endCxn id="11" idx="3"/>
          </p:cNvCxnSpPr>
          <p:nvPr/>
        </p:nvCxnSpPr>
        <p:spPr>
          <a:xfrm flipH="1" flipV="1">
            <a:off x="1650796" y="2788134"/>
            <a:ext cx="2757981" cy="2491226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B9B93C5-4E44-4A94-95F2-12517E78756E}"/>
              </a:ext>
            </a:extLst>
          </p:cNvPr>
          <p:cNvCxnSpPr>
            <a:cxnSpLocks/>
            <a:stCxn id="8" idx="6"/>
            <a:endCxn id="9" idx="3"/>
          </p:cNvCxnSpPr>
          <p:nvPr/>
        </p:nvCxnSpPr>
        <p:spPr>
          <a:xfrm flipH="1" flipV="1">
            <a:off x="854453" y="3211729"/>
            <a:ext cx="2725784" cy="2529844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>
            <a:extLst>
              <a:ext uri="{FF2B5EF4-FFF2-40B4-BE49-F238E27FC236}">
                <a16:creationId xmlns:a16="http://schemas.microsoft.com/office/drawing/2014/main" id="{DCA4AD4C-F35F-4B07-82A7-0E0E4C0E98F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7" t="31294" r="41186" b="31120"/>
          <a:stretch/>
        </p:blipFill>
        <p:spPr>
          <a:xfrm>
            <a:off x="7701483" y="3739900"/>
            <a:ext cx="3264785" cy="2976189"/>
          </a:xfrm>
          <a:prstGeom prst="rect">
            <a:avLst/>
          </a:prstGeom>
        </p:spPr>
      </p:pic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D2EDF300-0B57-4B6B-A37A-8B1CEF7B2798}"/>
              </a:ext>
            </a:extLst>
          </p:cNvPr>
          <p:cNvSpPr/>
          <p:nvPr/>
        </p:nvSpPr>
        <p:spPr>
          <a:xfrm>
            <a:off x="9333875" y="5873834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F2CA700D-666E-4EB6-B5CB-832D00674536}"/>
              </a:ext>
            </a:extLst>
          </p:cNvPr>
          <p:cNvSpPr/>
          <p:nvPr/>
        </p:nvSpPr>
        <p:spPr>
          <a:xfrm>
            <a:off x="9187249" y="5178122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8A3DBC8E-F47E-49CB-99E9-3ADE04748A42}"/>
              </a:ext>
            </a:extLst>
          </p:cNvPr>
          <p:cNvSpPr/>
          <p:nvPr/>
        </p:nvSpPr>
        <p:spPr>
          <a:xfrm>
            <a:off x="10108264" y="5492561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8238C2B-5941-4A9D-A5D1-4D7E2095E3C6}"/>
              </a:ext>
            </a:extLst>
          </p:cNvPr>
          <p:cNvCxnSpPr>
            <a:cxnSpLocks/>
            <a:stCxn id="30" idx="2"/>
          </p:cNvCxnSpPr>
          <p:nvPr/>
        </p:nvCxnSpPr>
        <p:spPr>
          <a:xfrm flipH="1" flipV="1">
            <a:off x="3529619" y="5741573"/>
            <a:ext cx="5804256" cy="18288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D23BB1F-3BE2-4118-ADF5-FA653B525432}"/>
              </a:ext>
            </a:extLst>
          </p:cNvPr>
          <p:cNvCxnSpPr>
            <a:cxnSpLocks/>
            <a:stCxn id="31" idx="6"/>
            <a:endCxn id="6" idx="6"/>
          </p:cNvCxnSpPr>
          <p:nvPr/>
        </p:nvCxnSpPr>
        <p:spPr>
          <a:xfrm flipH="1" flipV="1">
            <a:off x="3478999" y="4905873"/>
            <a:ext cx="5809488" cy="322868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23B638-A903-4E01-B28B-F18601D09860}"/>
              </a:ext>
            </a:extLst>
          </p:cNvPr>
          <p:cNvCxnSpPr>
            <a:cxnSpLocks/>
            <a:stCxn id="32" idx="2"/>
            <a:endCxn id="10" idx="6"/>
          </p:cNvCxnSpPr>
          <p:nvPr/>
        </p:nvCxnSpPr>
        <p:spPr>
          <a:xfrm flipH="1" flipV="1">
            <a:off x="4408777" y="5279360"/>
            <a:ext cx="5699487" cy="263820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C9899A2-024D-487A-9761-F32D041C5E6D}"/>
              </a:ext>
            </a:extLst>
          </p:cNvPr>
          <p:cNvSpPr txBox="1"/>
          <p:nvPr/>
        </p:nvSpPr>
        <p:spPr>
          <a:xfrm>
            <a:off x="878784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Test stage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AB13CD-E7FC-4ACA-9870-5C9DD5ED19D4}"/>
              </a:ext>
            </a:extLst>
          </p:cNvPr>
          <p:cNvSpPr txBox="1"/>
          <p:nvPr/>
        </p:nvSpPr>
        <p:spPr>
          <a:xfrm>
            <a:off x="257069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Training stage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26C9C0-ECDA-4DFB-9B02-C83B4A994E40}"/>
              </a:ext>
            </a:extLst>
          </p:cNvPr>
          <p:cNvCxnSpPr>
            <a:cxnSpLocks/>
          </p:cNvCxnSpPr>
          <p:nvPr/>
        </p:nvCxnSpPr>
        <p:spPr>
          <a:xfrm>
            <a:off x="6649961" y="1736203"/>
            <a:ext cx="0" cy="5033788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13037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3FF3-6260-4EE3-90B4-A4FFE30E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3" y="233501"/>
            <a:ext cx="11910346" cy="993815"/>
          </a:xfrm>
        </p:spPr>
        <p:txBody>
          <a:bodyPr>
            <a:noAutofit/>
          </a:bodyPr>
          <a:lstStyle/>
          <a:p>
            <a:pPr algn="ctr"/>
            <a:r>
              <a:rPr lang="de-DE" sz="3200" dirty="0"/>
              <a:t>What now? 2D-3D correpondences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A5406-4CB5-4735-BCB3-3E48C5F41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732" y="2367528"/>
            <a:ext cx="4067136" cy="3771137"/>
          </a:xfrm>
          <a:prstGeom prst="rect">
            <a:avLst/>
          </a:prstGeom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35BEECB-0457-40F0-AD6D-1B017522DE58}"/>
              </a:ext>
            </a:extLst>
          </p:cNvPr>
          <p:cNvSpPr/>
          <p:nvPr/>
        </p:nvSpPr>
        <p:spPr>
          <a:xfrm>
            <a:off x="2689942" y="3561739"/>
            <a:ext cx="141988" cy="14198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F11DE5-0253-4353-96EB-8DD088DB149B}"/>
              </a:ext>
            </a:extLst>
          </p:cNvPr>
          <p:cNvSpPr/>
          <p:nvPr/>
        </p:nvSpPr>
        <p:spPr>
          <a:xfrm>
            <a:off x="2834614" y="4633827"/>
            <a:ext cx="141988" cy="14198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89FBCF0-6559-46A6-9F65-C712296ACAE1}"/>
              </a:ext>
            </a:extLst>
          </p:cNvPr>
          <p:cNvSpPr/>
          <p:nvPr/>
        </p:nvSpPr>
        <p:spPr>
          <a:xfrm>
            <a:off x="3964059" y="4060335"/>
            <a:ext cx="141988" cy="14198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A4AD4C-F35F-4B07-82A7-0E0E4C0E9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7" t="31294" r="41186" b="31120"/>
          <a:stretch/>
        </p:blipFill>
        <p:spPr>
          <a:xfrm>
            <a:off x="7774635" y="2996188"/>
            <a:ext cx="3264785" cy="2976189"/>
          </a:xfrm>
          <a:prstGeom prst="rect">
            <a:avLst/>
          </a:prstGeom>
        </p:spPr>
      </p:pic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D2EDF300-0B57-4B6B-A37A-8B1CEF7B2798}"/>
              </a:ext>
            </a:extLst>
          </p:cNvPr>
          <p:cNvSpPr/>
          <p:nvPr/>
        </p:nvSpPr>
        <p:spPr>
          <a:xfrm>
            <a:off x="9407027" y="5130122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F2CA700D-666E-4EB6-B5CB-832D00674536}"/>
              </a:ext>
            </a:extLst>
          </p:cNvPr>
          <p:cNvSpPr/>
          <p:nvPr/>
        </p:nvSpPr>
        <p:spPr>
          <a:xfrm>
            <a:off x="9260401" y="4434410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8A3DBC8E-F47E-49CB-99E9-3ADE04748A42}"/>
              </a:ext>
            </a:extLst>
          </p:cNvPr>
          <p:cNvSpPr/>
          <p:nvPr/>
        </p:nvSpPr>
        <p:spPr>
          <a:xfrm>
            <a:off x="10181416" y="4748849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8238C2B-5941-4A9D-A5D1-4D7E2095E3C6}"/>
              </a:ext>
            </a:extLst>
          </p:cNvPr>
          <p:cNvCxnSpPr>
            <a:cxnSpLocks/>
            <a:stCxn id="30" idx="2"/>
            <a:endCxn id="9" idx="6"/>
          </p:cNvCxnSpPr>
          <p:nvPr/>
        </p:nvCxnSpPr>
        <p:spPr>
          <a:xfrm flipH="1" flipV="1">
            <a:off x="2976602" y="4704821"/>
            <a:ext cx="6430425" cy="4759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D23BB1F-3BE2-4118-ADF5-FA653B525432}"/>
              </a:ext>
            </a:extLst>
          </p:cNvPr>
          <p:cNvCxnSpPr>
            <a:cxnSpLocks/>
            <a:stCxn id="31" idx="6"/>
            <a:endCxn id="7" idx="6"/>
          </p:cNvCxnSpPr>
          <p:nvPr/>
        </p:nvCxnSpPr>
        <p:spPr>
          <a:xfrm flipH="1" flipV="1">
            <a:off x="2831930" y="3632733"/>
            <a:ext cx="6529709" cy="85229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23B638-A903-4E01-B28B-F18601D09860}"/>
              </a:ext>
            </a:extLst>
          </p:cNvPr>
          <p:cNvCxnSpPr>
            <a:cxnSpLocks/>
            <a:stCxn id="32" idx="2"/>
            <a:endCxn id="11" idx="6"/>
          </p:cNvCxnSpPr>
          <p:nvPr/>
        </p:nvCxnSpPr>
        <p:spPr>
          <a:xfrm flipH="1" flipV="1">
            <a:off x="4106047" y="4131329"/>
            <a:ext cx="6075369" cy="668139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C9899A2-024D-487A-9761-F32D041C5E6D}"/>
              </a:ext>
            </a:extLst>
          </p:cNvPr>
          <p:cNvSpPr txBox="1"/>
          <p:nvPr/>
        </p:nvSpPr>
        <p:spPr>
          <a:xfrm>
            <a:off x="878784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Test stage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AB13CD-E7FC-4ACA-9870-5C9DD5ED19D4}"/>
              </a:ext>
            </a:extLst>
          </p:cNvPr>
          <p:cNvSpPr txBox="1"/>
          <p:nvPr/>
        </p:nvSpPr>
        <p:spPr>
          <a:xfrm>
            <a:off x="257069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Training stage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26C9C0-ECDA-4DFB-9B02-C83B4A994E40}"/>
              </a:ext>
            </a:extLst>
          </p:cNvPr>
          <p:cNvCxnSpPr>
            <a:cxnSpLocks/>
          </p:cNvCxnSpPr>
          <p:nvPr/>
        </p:nvCxnSpPr>
        <p:spPr>
          <a:xfrm>
            <a:off x="6649961" y="1736203"/>
            <a:ext cx="0" cy="5033788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467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3FF3-6260-4EE3-90B4-A4FFE30E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3" y="233501"/>
            <a:ext cx="11910346" cy="99381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What about the outliers?</a:t>
            </a:r>
            <a:endParaRPr lang="de-DE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A5406-4CB5-4735-BCB3-3E48C5F41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732" y="2367528"/>
            <a:ext cx="4067136" cy="3771137"/>
          </a:xfrm>
          <a:prstGeom prst="rect">
            <a:avLst/>
          </a:prstGeom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35BEECB-0457-40F0-AD6D-1B017522DE58}"/>
              </a:ext>
            </a:extLst>
          </p:cNvPr>
          <p:cNvSpPr/>
          <p:nvPr/>
        </p:nvSpPr>
        <p:spPr>
          <a:xfrm>
            <a:off x="2689942" y="3561739"/>
            <a:ext cx="141988" cy="14198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F11DE5-0253-4353-96EB-8DD088DB149B}"/>
              </a:ext>
            </a:extLst>
          </p:cNvPr>
          <p:cNvSpPr/>
          <p:nvPr/>
        </p:nvSpPr>
        <p:spPr>
          <a:xfrm>
            <a:off x="2834614" y="4633827"/>
            <a:ext cx="141988" cy="14198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89FBCF0-6559-46A6-9F65-C712296ACAE1}"/>
              </a:ext>
            </a:extLst>
          </p:cNvPr>
          <p:cNvSpPr/>
          <p:nvPr/>
        </p:nvSpPr>
        <p:spPr>
          <a:xfrm>
            <a:off x="3964059" y="4060335"/>
            <a:ext cx="141988" cy="14198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A4AD4C-F35F-4B07-82A7-0E0E4C0E9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7" t="31294" r="41186" b="31120"/>
          <a:stretch/>
        </p:blipFill>
        <p:spPr>
          <a:xfrm>
            <a:off x="7774635" y="2996188"/>
            <a:ext cx="3264785" cy="2976189"/>
          </a:xfrm>
          <a:prstGeom prst="rect">
            <a:avLst/>
          </a:prstGeom>
        </p:spPr>
      </p:pic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D2EDF300-0B57-4B6B-A37A-8B1CEF7B2798}"/>
              </a:ext>
            </a:extLst>
          </p:cNvPr>
          <p:cNvSpPr/>
          <p:nvPr/>
        </p:nvSpPr>
        <p:spPr>
          <a:xfrm>
            <a:off x="9407027" y="5130122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F2CA700D-666E-4EB6-B5CB-832D00674536}"/>
              </a:ext>
            </a:extLst>
          </p:cNvPr>
          <p:cNvSpPr/>
          <p:nvPr/>
        </p:nvSpPr>
        <p:spPr>
          <a:xfrm>
            <a:off x="9260401" y="4434410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8A3DBC8E-F47E-49CB-99E9-3ADE04748A42}"/>
              </a:ext>
            </a:extLst>
          </p:cNvPr>
          <p:cNvSpPr/>
          <p:nvPr/>
        </p:nvSpPr>
        <p:spPr>
          <a:xfrm>
            <a:off x="10181416" y="4748849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8238C2B-5941-4A9D-A5D1-4D7E2095E3C6}"/>
              </a:ext>
            </a:extLst>
          </p:cNvPr>
          <p:cNvCxnSpPr>
            <a:cxnSpLocks/>
            <a:stCxn id="30" idx="2"/>
            <a:endCxn id="9" idx="6"/>
          </p:cNvCxnSpPr>
          <p:nvPr/>
        </p:nvCxnSpPr>
        <p:spPr>
          <a:xfrm flipH="1" flipV="1">
            <a:off x="2976602" y="4704821"/>
            <a:ext cx="6430425" cy="4759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D23BB1F-3BE2-4118-ADF5-FA653B525432}"/>
              </a:ext>
            </a:extLst>
          </p:cNvPr>
          <p:cNvCxnSpPr>
            <a:cxnSpLocks/>
            <a:stCxn id="31" idx="6"/>
            <a:endCxn id="7" idx="6"/>
          </p:cNvCxnSpPr>
          <p:nvPr/>
        </p:nvCxnSpPr>
        <p:spPr>
          <a:xfrm flipH="1" flipV="1">
            <a:off x="2831930" y="3632733"/>
            <a:ext cx="6529709" cy="85229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23B638-A903-4E01-B28B-F18601D09860}"/>
              </a:ext>
            </a:extLst>
          </p:cNvPr>
          <p:cNvCxnSpPr>
            <a:cxnSpLocks/>
            <a:stCxn id="32" idx="2"/>
            <a:endCxn id="11" idx="6"/>
          </p:cNvCxnSpPr>
          <p:nvPr/>
        </p:nvCxnSpPr>
        <p:spPr>
          <a:xfrm flipH="1" flipV="1">
            <a:off x="4106047" y="4131329"/>
            <a:ext cx="6075369" cy="668139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C9899A2-024D-487A-9761-F32D041C5E6D}"/>
              </a:ext>
            </a:extLst>
          </p:cNvPr>
          <p:cNvSpPr txBox="1"/>
          <p:nvPr/>
        </p:nvSpPr>
        <p:spPr>
          <a:xfrm>
            <a:off x="878784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Test stage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AB13CD-E7FC-4ACA-9870-5C9DD5ED19D4}"/>
              </a:ext>
            </a:extLst>
          </p:cNvPr>
          <p:cNvSpPr txBox="1"/>
          <p:nvPr/>
        </p:nvSpPr>
        <p:spPr>
          <a:xfrm>
            <a:off x="257069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Training stage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26C9C0-ECDA-4DFB-9B02-C83B4A994E40}"/>
              </a:ext>
            </a:extLst>
          </p:cNvPr>
          <p:cNvCxnSpPr>
            <a:cxnSpLocks/>
          </p:cNvCxnSpPr>
          <p:nvPr/>
        </p:nvCxnSpPr>
        <p:spPr>
          <a:xfrm>
            <a:off x="6649961" y="1736203"/>
            <a:ext cx="0" cy="5033788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D2109A48-1547-42FA-9CB3-4B72411CD5AD}"/>
              </a:ext>
            </a:extLst>
          </p:cNvPr>
          <p:cNvSpPr/>
          <p:nvPr/>
        </p:nvSpPr>
        <p:spPr>
          <a:xfrm>
            <a:off x="3259300" y="5160366"/>
            <a:ext cx="141988" cy="141988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7CCDD018-947A-488A-9878-94C0BEA746FD}"/>
              </a:ext>
            </a:extLst>
          </p:cNvPr>
          <p:cNvSpPr/>
          <p:nvPr/>
        </p:nvSpPr>
        <p:spPr>
          <a:xfrm>
            <a:off x="9760595" y="5416634"/>
            <a:ext cx="101238" cy="101238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2A1C88-F779-40C1-BBC8-22DE79E00ACA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>
            <a:off x="3401288" y="5231360"/>
            <a:ext cx="6359307" cy="235893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D84E7565-A64B-457D-8D9C-B8E99D16FE97}"/>
              </a:ext>
            </a:extLst>
          </p:cNvPr>
          <p:cNvSpPr/>
          <p:nvPr/>
        </p:nvSpPr>
        <p:spPr>
          <a:xfrm>
            <a:off x="2689942" y="4023384"/>
            <a:ext cx="141988" cy="14198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671AF2-B668-440A-955B-A20AB2CD8A24}"/>
              </a:ext>
            </a:extLst>
          </p:cNvPr>
          <p:cNvCxnSpPr>
            <a:stCxn id="26" idx="6"/>
            <a:endCxn id="31" idx="2"/>
          </p:cNvCxnSpPr>
          <p:nvPr/>
        </p:nvCxnSpPr>
        <p:spPr>
          <a:xfrm>
            <a:off x="2831930" y="4094378"/>
            <a:ext cx="6428471" cy="39065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62448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3FF3-6260-4EE3-90B4-A4FFE30E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3" y="233501"/>
            <a:ext cx="11910346" cy="99381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RANSAC!</a:t>
            </a:r>
            <a:endParaRPr lang="de-DE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BA5406-4CB5-4735-BCB3-3E48C5F418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5732" y="2367528"/>
            <a:ext cx="4067136" cy="3771137"/>
          </a:xfrm>
          <a:prstGeom prst="rect">
            <a:avLst/>
          </a:prstGeom>
        </p:spPr>
      </p:pic>
      <p:sp>
        <p:nvSpPr>
          <p:cNvPr id="7" name="Flowchart: Connector 6">
            <a:extLst>
              <a:ext uri="{FF2B5EF4-FFF2-40B4-BE49-F238E27FC236}">
                <a16:creationId xmlns:a16="http://schemas.microsoft.com/office/drawing/2014/main" id="{235BEECB-0457-40F0-AD6D-1B017522DE58}"/>
              </a:ext>
            </a:extLst>
          </p:cNvPr>
          <p:cNvSpPr/>
          <p:nvPr/>
        </p:nvSpPr>
        <p:spPr>
          <a:xfrm>
            <a:off x="2689942" y="3561739"/>
            <a:ext cx="141988" cy="14198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Flowchart: Connector 8">
            <a:extLst>
              <a:ext uri="{FF2B5EF4-FFF2-40B4-BE49-F238E27FC236}">
                <a16:creationId xmlns:a16="http://schemas.microsoft.com/office/drawing/2014/main" id="{DCF11DE5-0253-4353-96EB-8DD088DB149B}"/>
              </a:ext>
            </a:extLst>
          </p:cNvPr>
          <p:cNvSpPr/>
          <p:nvPr/>
        </p:nvSpPr>
        <p:spPr>
          <a:xfrm>
            <a:off x="2834614" y="4633827"/>
            <a:ext cx="141988" cy="14198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11" name="Flowchart: Connector 10">
            <a:extLst>
              <a:ext uri="{FF2B5EF4-FFF2-40B4-BE49-F238E27FC236}">
                <a16:creationId xmlns:a16="http://schemas.microsoft.com/office/drawing/2014/main" id="{989FBCF0-6559-46A6-9F65-C712296ACAE1}"/>
              </a:ext>
            </a:extLst>
          </p:cNvPr>
          <p:cNvSpPr/>
          <p:nvPr/>
        </p:nvSpPr>
        <p:spPr>
          <a:xfrm>
            <a:off x="3964059" y="4060335"/>
            <a:ext cx="141988" cy="14198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DCA4AD4C-F35F-4B07-82A7-0E0E4C0E98F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297" t="31294" r="41186" b="31120"/>
          <a:stretch/>
        </p:blipFill>
        <p:spPr>
          <a:xfrm>
            <a:off x="7774635" y="2996188"/>
            <a:ext cx="3264785" cy="2976189"/>
          </a:xfrm>
          <a:prstGeom prst="rect">
            <a:avLst/>
          </a:prstGeom>
        </p:spPr>
      </p:pic>
      <p:sp>
        <p:nvSpPr>
          <p:cNvPr id="30" name="Flowchart: Connector 29">
            <a:extLst>
              <a:ext uri="{FF2B5EF4-FFF2-40B4-BE49-F238E27FC236}">
                <a16:creationId xmlns:a16="http://schemas.microsoft.com/office/drawing/2014/main" id="{D2EDF300-0B57-4B6B-A37A-8B1CEF7B2798}"/>
              </a:ext>
            </a:extLst>
          </p:cNvPr>
          <p:cNvSpPr/>
          <p:nvPr/>
        </p:nvSpPr>
        <p:spPr>
          <a:xfrm>
            <a:off x="9407027" y="5130122"/>
            <a:ext cx="101238" cy="101238"/>
          </a:xfrm>
          <a:prstGeom prst="flowChartConnector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31" name="Flowchart: Connector 30">
            <a:extLst>
              <a:ext uri="{FF2B5EF4-FFF2-40B4-BE49-F238E27FC236}">
                <a16:creationId xmlns:a16="http://schemas.microsoft.com/office/drawing/2014/main" id="{F2CA700D-666E-4EB6-B5CB-832D00674536}"/>
              </a:ext>
            </a:extLst>
          </p:cNvPr>
          <p:cNvSpPr/>
          <p:nvPr/>
        </p:nvSpPr>
        <p:spPr>
          <a:xfrm>
            <a:off x="9260401" y="4434410"/>
            <a:ext cx="101238" cy="10123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Flowchart: Connector 31">
            <a:extLst>
              <a:ext uri="{FF2B5EF4-FFF2-40B4-BE49-F238E27FC236}">
                <a16:creationId xmlns:a16="http://schemas.microsoft.com/office/drawing/2014/main" id="{8A3DBC8E-F47E-49CB-99E9-3ADE04748A42}"/>
              </a:ext>
            </a:extLst>
          </p:cNvPr>
          <p:cNvSpPr/>
          <p:nvPr/>
        </p:nvSpPr>
        <p:spPr>
          <a:xfrm>
            <a:off x="10181416" y="4748849"/>
            <a:ext cx="101238" cy="101238"/>
          </a:xfrm>
          <a:prstGeom prst="flowChartConnector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8238C2B-5941-4A9D-A5D1-4D7E2095E3C6}"/>
              </a:ext>
            </a:extLst>
          </p:cNvPr>
          <p:cNvCxnSpPr>
            <a:cxnSpLocks/>
            <a:stCxn id="30" idx="2"/>
            <a:endCxn id="9" idx="6"/>
          </p:cNvCxnSpPr>
          <p:nvPr/>
        </p:nvCxnSpPr>
        <p:spPr>
          <a:xfrm flipH="1" flipV="1">
            <a:off x="2976602" y="4704821"/>
            <a:ext cx="6430425" cy="47592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D23BB1F-3BE2-4118-ADF5-FA653B525432}"/>
              </a:ext>
            </a:extLst>
          </p:cNvPr>
          <p:cNvCxnSpPr>
            <a:cxnSpLocks/>
            <a:stCxn id="31" idx="6"/>
            <a:endCxn id="7" idx="6"/>
          </p:cNvCxnSpPr>
          <p:nvPr/>
        </p:nvCxnSpPr>
        <p:spPr>
          <a:xfrm flipH="1" flipV="1">
            <a:off x="2831930" y="3632733"/>
            <a:ext cx="6529709" cy="852296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423B638-A903-4E01-B28B-F18601D09860}"/>
              </a:ext>
            </a:extLst>
          </p:cNvPr>
          <p:cNvCxnSpPr>
            <a:cxnSpLocks/>
            <a:stCxn id="32" idx="2"/>
            <a:endCxn id="11" idx="6"/>
          </p:cNvCxnSpPr>
          <p:nvPr/>
        </p:nvCxnSpPr>
        <p:spPr>
          <a:xfrm flipH="1" flipV="1">
            <a:off x="4106047" y="4131329"/>
            <a:ext cx="6075369" cy="668139"/>
          </a:xfrm>
          <a:prstGeom prst="line">
            <a:avLst/>
          </a:prstGeom>
          <a:ln w="158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CC9899A2-024D-487A-9761-F32D041C5E6D}"/>
              </a:ext>
            </a:extLst>
          </p:cNvPr>
          <p:cNvSpPr txBox="1"/>
          <p:nvPr/>
        </p:nvSpPr>
        <p:spPr>
          <a:xfrm>
            <a:off x="878784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Test stage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3AB13CD-E7FC-4ACA-9870-5C9DD5ED19D4}"/>
              </a:ext>
            </a:extLst>
          </p:cNvPr>
          <p:cNvSpPr txBox="1"/>
          <p:nvPr/>
        </p:nvSpPr>
        <p:spPr>
          <a:xfrm>
            <a:off x="2570699" y="1638911"/>
            <a:ext cx="1666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Training stage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126C9C0-ECDA-4DFB-9B02-C83B4A994E40}"/>
              </a:ext>
            </a:extLst>
          </p:cNvPr>
          <p:cNvCxnSpPr>
            <a:cxnSpLocks/>
          </p:cNvCxnSpPr>
          <p:nvPr/>
        </p:nvCxnSpPr>
        <p:spPr>
          <a:xfrm>
            <a:off x="6649961" y="1736203"/>
            <a:ext cx="0" cy="5033788"/>
          </a:xfrm>
          <a:prstGeom prst="line">
            <a:avLst/>
          </a:prstGeom>
          <a:ln w="2222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Flowchart: Connector 18">
            <a:extLst>
              <a:ext uri="{FF2B5EF4-FFF2-40B4-BE49-F238E27FC236}">
                <a16:creationId xmlns:a16="http://schemas.microsoft.com/office/drawing/2014/main" id="{D2109A48-1547-42FA-9CB3-4B72411CD5AD}"/>
              </a:ext>
            </a:extLst>
          </p:cNvPr>
          <p:cNvSpPr/>
          <p:nvPr/>
        </p:nvSpPr>
        <p:spPr>
          <a:xfrm>
            <a:off x="3259300" y="5160366"/>
            <a:ext cx="141988" cy="141988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7CCDD018-947A-488A-9878-94C0BEA746FD}"/>
              </a:ext>
            </a:extLst>
          </p:cNvPr>
          <p:cNvSpPr/>
          <p:nvPr/>
        </p:nvSpPr>
        <p:spPr>
          <a:xfrm>
            <a:off x="9760595" y="5416634"/>
            <a:ext cx="101238" cy="101238"/>
          </a:xfrm>
          <a:prstGeom prst="flowChartConnector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rgbClr val="FF0000"/>
              </a:solidFill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72A1C88-F779-40C1-BBC8-22DE79E00ACA}"/>
              </a:ext>
            </a:extLst>
          </p:cNvPr>
          <p:cNvCxnSpPr>
            <a:stCxn id="19" idx="6"/>
            <a:endCxn id="21" idx="2"/>
          </p:cNvCxnSpPr>
          <p:nvPr/>
        </p:nvCxnSpPr>
        <p:spPr>
          <a:xfrm>
            <a:off x="3401288" y="5231360"/>
            <a:ext cx="6359307" cy="235893"/>
          </a:xfrm>
          <a:prstGeom prst="line">
            <a:avLst/>
          </a:prstGeom>
          <a:ln w="1905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Connector 25">
            <a:extLst>
              <a:ext uri="{FF2B5EF4-FFF2-40B4-BE49-F238E27FC236}">
                <a16:creationId xmlns:a16="http://schemas.microsoft.com/office/drawing/2014/main" id="{D84E7565-A64B-457D-8D9C-B8E99D16FE97}"/>
              </a:ext>
            </a:extLst>
          </p:cNvPr>
          <p:cNvSpPr/>
          <p:nvPr/>
        </p:nvSpPr>
        <p:spPr>
          <a:xfrm>
            <a:off x="2689942" y="4023384"/>
            <a:ext cx="141988" cy="141988"/>
          </a:xfrm>
          <a:prstGeom prst="flowChartConnecto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6E671AF2-B668-440A-955B-A20AB2CD8A24}"/>
              </a:ext>
            </a:extLst>
          </p:cNvPr>
          <p:cNvCxnSpPr>
            <a:stCxn id="26" idx="6"/>
            <a:endCxn id="31" idx="2"/>
          </p:cNvCxnSpPr>
          <p:nvPr/>
        </p:nvCxnSpPr>
        <p:spPr>
          <a:xfrm>
            <a:off x="2831930" y="4094378"/>
            <a:ext cx="6428471" cy="390651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Multiplication Sign 14">
            <a:extLst>
              <a:ext uri="{FF2B5EF4-FFF2-40B4-BE49-F238E27FC236}">
                <a16:creationId xmlns:a16="http://schemas.microsoft.com/office/drawing/2014/main" id="{7F07BBC2-5E25-44A4-A734-7CFBAEB28892}"/>
              </a:ext>
            </a:extLst>
          </p:cNvPr>
          <p:cNvSpPr/>
          <p:nvPr/>
        </p:nvSpPr>
        <p:spPr>
          <a:xfrm>
            <a:off x="3412017" y="3910864"/>
            <a:ext cx="450804" cy="450804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8578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3FF3-6260-4EE3-90B4-A4FFE30E56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473" y="233501"/>
            <a:ext cx="11910346" cy="993815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RANSAC</a:t>
            </a:r>
            <a:endParaRPr lang="de-DE" sz="32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642C366-CD41-46DD-AD4A-4212239C2A6B}"/>
                  </a:ext>
                </a:extLst>
              </p:cNvPr>
              <p:cNvSpPr/>
              <p:nvPr/>
            </p:nvSpPr>
            <p:spPr>
              <a:xfrm>
                <a:off x="1621536" y="1859340"/>
                <a:ext cx="8644128" cy="255454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+mj-lt"/>
                  <a:buAutoNum type="arabicPeriod"/>
                </a:pPr>
                <a:r>
                  <a:rPr lang="en-US" sz="2000" dirty="0">
                    <a:latin typeface="+mj-lt"/>
                  </a:rPr>
                  <a:t>Randomly select a sample of 4 data points from S and estimate the pose using PnP.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000" dirty="0">
                    <a:latin typeface="+mj-lt"/>
                  </a:rPr>
                  <a:t> Determine the set of data points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000" i="1" dirty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/>
                  <a:t> </a:t>
                </a:r>
                <a:r>
                  <a:rPr lang="en-US" sz="2000" dirty="0">
                    <a:latin typeface="+mj-lt"/>
                  </a:rPr>
                  <a:t>from all 2D-3D correspondences where reprojection error (Euclidean distance) is below the threshold t. The set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000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latin typeface="+mj-lt"/>
                  </a:rPr>
                  <a:t> is the consensus set of the sample and defines the inliers of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sz="2000" dirty="0">
                    <a:latin typeface="+mj-lt"/>
                  </a:rPr>
                  <a:t>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000" dirty="0">
                    <a:latin typeface="+mj-lt"/>
                  </a:rPr>
                  <a:t>If the number of inliers is greater than we have seen so far, re-estimate the pose using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e>
                      <m:sub>
                        <m:r>
                          <a:rPr lang="en-US" sz="200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sz="2000" dirty="0">
                    <a:latin typeface="+mj-lt"/>
                  </a:rPr>
                  <a:t> and store it with the corresponding number of inliers.</a:t>
                </a:r>
              </a:p>
              <a:p>
                <a:pPr marL="342900" indent="-342900">
                  <a:buFont typeface="+mj-lt"/>
                  <a:buAutoNum type="arabicPeriod"/>
                </a:pPr>
                <a:r>
                  <a:rPr lang="en-US" sz="2000" dirty="0">
                    <a:latin typeface="+mj-lt"/>
                  </a:rPr>
                  <a:t>Repeat the above mentioned procedure for </a:t>
                </a: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𝑁</m:t>
                    </m:r>
                  </m:oMath>
                </a14:m>
                <a:r>
                  <a:rPr lang="en-US" sz="2000" dirty="0">
                    <a:latin typeface="+mj-lt"/>
                  </a:rPr>
                  <a:t> iterations.</a:t>
                </a:r>
                <a:endParaRPr lang="de-DE" sz="2000" dirty="0">
                  <a:latin typeface="+mj-lt"/>
                </a:endParaRPr>
              </a:p>
            </p:txBody>
          </p:sp>
        </mc:Choice>
        <mc:Fallback xmlns=""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D642C366-CD41-46DD-AD4A-4212239C2A6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21536" y="1859340"/>
                <a:ext cx="8644128" cy="2554545"/>
              </a:xfrm>
              <a:prstGeom prst="rect">
                <a:avLst/>
              </a:prstGeom>
              <a:blipFill>
                <a:blip r:embed="rId2"/>
                <a:stretch>
                  <a:fillRect l="-776" t="-1671" r="-1340" b="-3580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0BC7BF-14B1-45DA-A486-02D08E37C0E9}"/>
                  </a:ext>
                </a:extLst>
              </p:cNvPr>
              <p:cNvSpPr txBox="1"/>
              <p:nvPr/>
            </p:nvSpPr>
            <p:spPr>
              <a:xfrm>
                <a:off x="1578864" y="4931664"/>
                <a:ext cx="8881872" cy="15696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2000" dirty="0">
                    <a:latin typeface="+mj-lt"/>
                  </a:rPr>
                  <a:t>Reprojection error: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de-DE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d>
                            <m:dPr>
                              <m:begChr m:val="‖"/>
                              <m:endChr m:val="‖"/>
                              <m:ctrlPr>
                                <a:rPr lang="de-DE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 −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𝑝𝑟𝑜𝑗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𝜓</m:t>
                              </m:r>
                              <m:d>
                                <m:dPr>
                                  <m:ctrlPr>
                                    <a:rPr lang="de-DE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𝑝</m:t>
                                      </m:r>
                                    </m:e>
                                    <m:sub>
                                      <m:r>
                                        <a:rPr lang="de-DE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</m:e>
                              </m:d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𝑇</m:t>
                              </m:r>
                              <m:r>
                                <a:rPr lang="de-DE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d>
                        </m:e>
                        <m:sub>
                          <m:r>
                            <a:rPr lang="de-DE" b="0" i="1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de-DE" dirty="0"/>
              </a:p>
              <a:p>
                <a:endParaRPr lang="de-DE" dirty="0"/>
              </a:p>
              <a:p>
                <a:r>
                  <a:rPr lang="de-DE" sz="2000" dirty="0">
                    <a:latin typeface="+mj-lt"/>
                  </a:rPr>
                  <a:t>Where</a:t>
                </a:r>
                <a:r>
                  <a:rPr lang="de-DE" sz="2000" dirty="0"/>
                  <a:t>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de-DE" sz="2000" b="0" i="1" smtClean="0">
                        <a:latin typeface="Cambria Math" panose="02040503050406030204" pitchFamily="18" charset="0"/>
                      </a:rPr>
                      <m:t>ψ</m:t>
                    </m:r>
                  </m:oMath>
                </a14:m>
                <a:r>
                  <a:rPr lang="de-DE" sz="2000" b="0" dirty="0"/>
                  <a:t> </a:t>
                </a:r>
                <a:r>
                  <a:rPr lang="de-DE" sz="2000" b="0" dirty="0">
                    <a:latin typeface="+mj-lt"/>
                  </a:rPr>
                  <a:t>is a function that maps a given SIFT keypoint to its 3D coordinates in object‘s coordinate system,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de-DE" sz="20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de-DE" sz="20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de-DE" sz="2000" b="0" dirty="0">
                    <a:latin typeface="+mj-lt"/>
                  </a:rPr>
                  <a:t> - 2D location of the SIFT keypoint</a:t>
                </a:r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9A0BC7BF-14B1-45DA-A486-02D08E37C0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78864" y="4931664"/>
                <a:ext cx="8881872" cy="1569660"/>
              </a:xfrm>
              <a:prstGeom prst="rect">
                <a:avLst/>
              </a:prstGeom>
              <a:blipFill>
                <a:blip r:embed="rId3"/>
                <a:stretch>
                  <a:fillRect l="-686" t="-1946" b="-6226"/>
                </a:stretch>
              </a:blipFill>
            </p:spPr>
            <p:txBody>
              <a:bodyPr/>
              <a:lstStyle/>
              <a:p>
                <a:r>
                  <a:rPr lang="de-DE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41090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162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87176-CE33-4EAE-813C-83B151448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dirty="0" err="1"/>
              <a:t>Expected</a:t>
            </a:r>
            <a:r>
              <a:rPr lang="de-DE" dirty="0"/>
              <a:t> </a:t>
            </a:r>
            <a:r>
              <a:rPr lang="de-DE" dirty="0" err="1"/>
              <a:t>output</a:t>
            </a:r>
            <a:endParaRPr lang="de-DE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052472-F1BB-4186-9880-C8A1F8F98AD9}"/>
              </a:ext>
            </a:extLst>
          </p:cNvPr>
          <p:cNvSpPr txBox="1"/>
          <p:nvPr/>
        </p:nvSpPr>
        <p:spPr>
          <a:xfrm>
            <a:off x="2956134" y="5267158"/>
            <a:ext cx="65349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Visualization of predicted poses as projection of 3D bounding box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2CD04D8-316F-4E94-A145-4D059A9F7A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634" t="32089" r="24337" b="25030"/>
          <a:stretch/>
        </p:blipFill>
        <p:spPr>
          <a:xfrm>
            <a:off x="3112632" y="1757434"/>
            <a:ext cx="5966736" cy="334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877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219</Words>
  <Application>Microsoft Macintosh PowerPoint</Application>
  <PresentationFormat>Widescreen</PresentationFormat>
  <Paragraphs>28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Cambria Math</vt:lpstr>
      <vt:lpstr>Office Theme</vt:lpstr>
      <vt:lpstr>TDCV Project 1:Keypoint based object detection, pose estimation and refinement </vt:lpstr>
      <vt:lpstr>Where we stand after Task 1</vt:lpstr>
      <vt:lpstr>What now? Compute SIFT keypoints, match them to precomputed</vt:lpstr>
      <vt:lpstr>What now? 2D-3D correpondences</vt:lpstr>
      <vt:lpstr>What about the outliers?</vt:lpstr>
      <vt:lpstr>RANSAC!</vt:lpstr>
      <vt:lpstr>RANSAC</vt:lpstr>
      <vt:lpstr>Expected output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Shugurov, Ivan (ext) (CT RDA IOT DPR-DE)</dc:creator>
  <cp:lastModifiedBy>ga94cak</cp:lastModifiedBy>
  <cp:revision>52</cp:revision>
  <dcterms:created xsi:type="dcterms:W3CDTF">2018-11-04T12:18:47Z</dcterms:created>
  <dcterms:modified xsi:type="dcterms:W3CDTF">2018-11-15T10:32:15Z</dcterms:modified>
</cp:coreProperties>
</file>

<file path=docProps/thumbnail.jpeg>
</file>